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D30312"/>
    <a:srgbClr val="C04F15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1446" y="-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64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8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28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9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56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45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78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81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00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9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75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B80E21-7A04-408F-A240-2314ADD4606D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0E6B7B-9EF4-4D52-99CB-6A1DF05499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99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A35C158-35C9-2153-0FB0-689E9514B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" t="7373" r="1627" b="6207"/>
          <a:stretch/>
        </p:blipFill>
        <p:spPr>
          <a:xfrm>
            <a:off x="-250298" y="1"/>
            <a:ext cx="7117621" cy="4035352"/>
          </a:xfrm>
          <a:prstGeom prst="rect">
            <a:avLst/>
          </a:prstGeom>
        </p:spPr>
      </p:pic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AC75CC2D-D0F8-4623-8F4D-0116B7B10300}"/>
              </a:ext>
            </a:extLst>
          </p:cNvPr>
          <p:cNvSpPr/>
          <p:nvPr/>
        </p:nvSpPr>
        <p:spPr>
          <a:xfrm>
            <a:off x="0" y="4041712"/>
            <a:ext cx="6858001" cy="5342194"/>
          </a:xfrm>
          <a:prstGeom prst="rect">
            <a:avLst/>
          </a:prstGeom>
          <a:solidFill>
            <a:srgbClr val="FF6699">
              <a:alpha val="29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B9974C17-2D33-92DF-A7B0-3B0C8CA574E1}"/>
              </a:ext>
            </a:extLst>
          </p:cNvPr>
          <p:cNvSpPr/>
          <p:nvPr/>
        </p:nvSpPr>
        <p:spPr>
          <a:xfrm>
            <a:off x="517495" y="10263814"/>
            <a:ext cx="6539393" cy="61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96695B9C-AA2D-477D-AF4D-2A1A9F15385E}"/>
              </a:ext>
            </a:extLst>
          </p:cNvPr>
          <p:cNvSpPr/>
          <p:nvPr/>
        </p:nvSpPr>
        <p:spPr>
          <a:xfrm>
            <a:off x="3814928" y="10634328"/>
            <a:ext cx="6504569" cy="518269"/>
          </a:xfrm>
          <a:prstGeom prst="rect">
            <a:avLst/>
          </a:prstGeom>
          <a:solidFill>
            <a:srgbClr val="FFF2F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641D68F-5050-9B2F-12EA-E04E3BEEE167}"/>
              </a:ext>
            </a:extLst>
          </p:cNvPr>
          <p:cNvSpPr/>
          <p:nvPr/>
        </p:nvSpPr>
        <p:spPr>
          <a:xfrm>
            <a:off x="242866" y="7790799"/>
            <a:ext cx="6401485" cy="6023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647B7578-1F81-78DD-E8F1-1E5166A70F5E}"/>
              </a:ext>
            </a:extLst>
          </p:cNvPr>
          <p:cNvSpPr/>
          <p:nvPr/>
        </p:nvSpPr>
        <p:spPr>
          <a:xfrm>
            <a:off x="3586661" y="4437690"/>
            <a:ext cx="3059300" cy="14302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DD7455AF-8CFE-6527-319B-4AC1C44D255D}"/>
              </a:ext>
            </a:extLst>
          </p:cNvPr>
          <p:cNvSpPr/>
          <p:nvPr/>
        </p:nvSpPr>
        <p:spPr>
          <a:xfrm>
            <a:off x="3586661" y="5933467"/>
            <a:ext cx="3059300" cy="1794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19420914-3794-A651-D30C-ADD6EB25216A}"/>
              </a:ext>
            </a:extLst>
          </p:cNvPr>
          <p:cNvSpPr/>
          <p:nvPr/>
        </p:nvSpPr>
        <p:spPr>
          <a:xfrm>
            <a:off x="242866" y="4433831"/>
            <a:ext cx="3260330" cy="20992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83">
            <a:extLst>
              <a:ext uri="{FF2B5EF4-FFF2-40B4-BE49-F238E27FC236}">
                <a16:creationId xmlns:a16="http://schemas.microsoft.com/office/drawing/2014/main" id="{A42BF398-2C9B-483F-94BC-433A0DBB6F16}"/>
              </a:ext>
            </a:extLst>
          </p:cNvPr>
          <p:cNvSpPr txBox="1"/>
          <p:nvPr/>
        </p:nvSpPr>
        <p:spPr>
          <a:xfrm>
            <a:off x="2072505" y="-260777"/>
            <a:ext cx="5917384" cy="9993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100" normalizeH="0" baseline="0" noProof="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バラ</a:t>
            </a:r>
            <a:r>
              <a:rPr kumimoji="1" lang="ja-JP" altLang="en-US" sz="3200" b="1" i="1" u="none" strike="noStrike" kern="0" cap="none" spc="100" normalizeH="0" baseline="0" noProof="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フ</a:t>
            </a:r>
            <a:r>
              <a:rPr kumimoji="1" lang="ja-JP" altLang="en-US" sz="3200" b="1" i="0" u="none" strike="noStrike" kern="0" cap="none" spc="100" normalizeH="0" baseline="0" noProof="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ェスこまつ </a:t>
            </a:r>
          </a:p>
        </p:txBody>
      </p:sp>
      <p:sp>
        <p:nvSpPr>
          <p:cNvPr id="6" name="テキスト ボックス 104">
            <a:extLst>
              <a:ext uri="{FF2B5EF4-FFF2-40B4-BE49-F238E27FC236}">
                <a16:creationId xmlns:a16="http://schemas.microsoft.com/office/drawing/2014/main" id="{217061CC-7C02-4D53-A2BF-05C94C526D1B}"/>
              </a:ext>
            </a:extLst>
          </p:cNvPr>
          <p:cNvSpPr txBox="1"/>
          <p:nvPr/>
        </p:nvSpPr>
        <p:spPr>
          <a:xfrm>
            <a:off x="5158279" y="-267314"/>
            <a:ext cx="1898609" cy="9993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100" normalizeH="0" baseline="0" noProof="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2026</a:t>
            </a:r>
            <a:endParaRPr kumimoji="1" lang="ja-JP" altLang="en-US" sz="2800" b="1" i="0" u="none" strike="noStrike" kern="0" cap="none" spc="100" normalizeH="0" baseline="0" noProof="0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14300">
                  <a:schemeClr val="bg1"/>
                </a:glow>
              </a:effectLst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79D0AC4E-7FFA-6C9A-FE00-AD6823748DCE}"/>
              </a:ext>
            </a:extLst>
          </p:cNvPr>
          <p:cNvSpPr/>
          <p:nvPr/>
        </p:nvSpPr>
        <p:spPr>
          <a:xfrm>
            <a:off x="6212201" y="35830"/>
            <a:ext cx="610554" cy="610554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83">
            <a:extLst>
              <a:ext uri="{FF2B5EF4-FFF2-40B4-BE49-F238E27FC236}">
                <a16:creationId xmlns:a16="http://schemas.microsoft.com/office/drawing/2014/main" id="{0249844C-CBB6-9DD1-6D76-36A08714B350}"/>
              </a:ext>
            </a:extLst>
          </p:cNvPr>
          <p:cNvSpPr txBox="1"/>
          <p:nvPr/>
        </p:nvSpPr>
        <p:spPr>
          <a:xfrm>
            <a:off x="6217240" y="83386"/>
            <a:ext cx="610110" cy="489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100" normalizeH="0" baseline="0" noProof="0" dirty="0">
                <a:ln w="3175">
                  <a:noFill/>
                </a:ln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入園無料</a:t>
            </a:r>
            <a:endParaRPr kumimoji="1" lang="en-US" altLang="ja-JP" sz="1400" b="1" i="0" u="none" strike="noStrike" kern="0" cap="none" spc="100" normalizeH="0" baseline="0" noProof="0" dirty="0">
              <a:ln w="3175">
                <a:noFill/>
              </a:ln>
              <a:solidFill>
                <a:schemeClr val="bg1"/>
              </a:solidFill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F6D582DD-F60A-4394-A4E0-F7B966DAF9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4" b="15886"/>
          <a:stretch/>
        </p:blipFill>
        <p:spPr>
          <a:xfrm>
            <a:off x="2903021" y="8455675"/>
            <a:ext cx="1415477" cy="8797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ED58479-6CE0-4DBD-82C7-F08751AEB0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2" b="4694"/>
          <a:stretch/>
        </p:blipFill>
        <p:spPr>
          <a:xfrm>
            <a:off x="4390497" y="8466471"/>
            <a:ext cx="1380771" cy="8632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F77A9E1-A583-4F57-BCF5-72AF8AD614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3534" b="12186"/>
          <a:stretch/>
        </p:blipFill>
        <p:spPr>
          <a:xfrm>
            <a:off x="4393518" y="10370188"/>
            <a:ext cx="1312183" cy="8137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4B97524-1C89-494D-9C61-77E9EF540B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r="1" b="5712"/>
          <a:stretch/>
        </p:blipFill>
        <p:spPr>
          <a:xfrm>
            <a:off x="151467" y="8475982"/>
            <a:ext cx="1248190" cy="8537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2B88DE3D-1988-446D-BD0D-7CC299B957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10510" r="9661" b="7355"/>
          <a:stretch/>
        </p:blipFill>
        <p:spPr>
          <a:xfrm>
            <a:off x="1476053" y="8471778"/>
            <a:ext cx="1345515" cy="874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2" name="テキスト ボックス 83">
            <a:extLst>
              <a:ext uri="{FF2B5EF4-FFF2-40B4-BE49-F238E27FC236}">
                <a16:creationId xmlns:a16="http://schemas.microsoft.com/office/drawing/2014/main" id="{1AE525BD-2778-49F3-3412-7D4D6AF130B8}"/>
              </a:ext>
            </a:extLst>
          </p:cNvPr>
          <p:cNvSpPr txBox="1"/>
          <p:nvPr/>
        </p:nvSpPr>
        <p:spPr>
          <a:xfrm>
            <a:off x="268065" y="7690516"/>
            <a:ext cx="1588288" cy="6517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kern="0" spc="100" dirty="0">
                <a:ln w="3175">
                  <a:noFill/>
                </a:ln>
                <a:solidFill>
                  <a:srgbClr val="FF6699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ローズマルシェ</a:t>
            </a:r>
            <a:endParaRPr kumimoji="1" lang="ja-JP" altLang="en-US" sz="1400" b="1" i="0" u="none" strike="noStrike" kern="0" cap="none" spc="100" normalizeH="0" baseline="0" noProof="0" dirty="0">
              <a:ln w="3175">
                <a:noFill/>
              </a:ln>
              <a:solidFill>
                <a:srgbClr val="FF6699"/>
              </a:solidFill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テキスト ボックス 83">
            <a:extLst>
              <a:ext uri="{FF2B5EF4-FFF2-40B4-BE49-F238E27FC236}">
                <a16:creationId xmlns:a16="http://schemas.microsoft.com/office/drawing/2014/main" id="{08720CA6-50B0-0423-6673-80A3C9B41AD7}"/>
              </a:ext>
            </a:extLst>
          </p:cNvPr>
          <p:cNvSpPr txBox="1"/>
          <p:nvPr/>
        </p:nvSpPr>
        <p:spPr>
          <a:xfrm>
            <a:off x="1751237" y="7811631"/>
            <a:ext cx="4755541" cy="5413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   容　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ガーデングッズやバラの販売　キッチンカーなどによる軽食の販売</a:t>
            </a:r>
          </a:p>
          <a:p>
            <a:pPr defTabSz="914400">
              <a:lnSpc>
                <a:spcPts val="1400"/>
              </a:lnSpc>
              <a:defRPr/>
            </a:pP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   き 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:00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0(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なくなり次第終了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defTabSz="914400">
              <a:lnSpc>
                <a:spcPts val="1400"/>
              </a:lnSpc>
              <a:defRPr/>
            </a:pPr>
            <a:endParaRPr kumimoji="1" lang="en-US" altLang="ja-JP" sz="10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50512AD-8F57-D7D3-A1C2-9403F785B6A8}"/>
              </a:ext>
            </a:extLst>
          </p:cNvPr>
          <p:cNvSpPr/>
          <p:nvPr/>
        </p:nvSpPr>
        <p:spPr>
          <a:xfrm>
            <a:off x="6000897" y="6286642"/>
            <a:ext cx="505881" cy="505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83">
            <a:extLst>
              <a:ext uri="{FF2B5EF4-FFF2-40B4-BE49-F238E27FC236}">
                <a16:creationId xmlns:a16="http://schemas.microsoft.com/office/drawing/2014/main" id="{B7DB63D2-0B00-4308-5699-136AD3DD0642}"/>
              </a:ext>
            </a:extLst>
          </p:cNvPr>
          <p:cNvSpPr txBox="1"/>
          <p:nvPr/>
        </p:nvSpPr>
        <p:spPr>
          <a:xfrm>
            <a:off x="729054" y="3914102"/>
            <a:ext cx="4462090" cy="6517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200" b="1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000" b="1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  <a:r>
              <a:rPr kumimoji="1" lang="ja-JP" altLang="en-US" sz="1200" b="1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ja-JP" altLang="en-US" sz="1400" b="1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（日</a:t>
            </a:r>
            <a:r>
              <a:rPr kumimoji="1" lang="ja-JP" altLang="en-US" sz="2000" b="1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）イベント開催のお知らせ</a:t>
            </a:r>
            <a:endParaRPr kumimoji="1" lang="ja-JP" altLang="en-US" sz="2000" b="1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83">
            <a:extLst>
              <a:ext uri="{FF2B5EF4-FFF2-40B4-BE49-F238E27FC236}">
                <a16:creationId xmlns:a16="http://schemas.microsoft.com/office/drawing/2014/main" id="{9E34A283-9C15-282B-8EA9-B792277830EB}"/>
              </a:ext>
            </a:extLst>
          </p:cNvPr>
          <p:cNvSpPr txBox="1"/>
          <p:nvPr/>
        </p:nvSpPr>
        <p:spPr>
          <a:xfrm>
            <a:off x="3674384" y="4256673"/>
            <a:ext cx="1588288" cy="6517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100" normalizeH="0" baseline="0" noProof="0" dirty="0">
                <a:ln w="3175">
                  <a:noFill/>
                </a:ln>
                <a:solidFill>
                  <a:srgbClr val="FF6699"/>
                </a:solidFill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バラ講習会</a:t>
            </a:r>
          </a:p>
        </p:txBody>
      </p:sp>
      <p:sp>
        <p:nvSpPr>
          <p:cNvPr id="20" name="テキスト ボックス 83">
            <a:extLst>
              <a:ext uri="{FF2B5EF4-FFF2-40B4-BE49-F238E27FC236}">
                <a16:creationId xmlns:a16="http://schemas.microsoft.com/office/drawing/2014/main" id="{2AE3AABA-7DE9-54C6-1DC1-26E159630547}"/>
              </a:ext>
            </a:extLst>
          </p:cNvPr>
          <p:cNvSpPr txBox="1"/>
          <p:nvPr/>
        </p:nvSpPr>
        <p:spPr>
          <a:xfrm>
            <a:off x="3716961" y="4714392"/>
            <a:ext cx="2389713" cy="11728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   容　花後の管理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   き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   師　遠藤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雅徳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（北陸園芸）</a:t>
            </a:r>
            <a:endParaRPr kumimoji="1" lang="en-US" altLang="ja-JP" sz="10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　 員　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名程度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参加費　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無料</a:t>
            </a:r>
            <a:endParaRPr kumimoji="1" lang="en-US" altLang="ja-JP" sz="10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　当日受付</a:t>
            </a:r>
            <a:endParaRPr kumimoji="1" lang="en-US" altLang="ja-JP" sz="10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83">
            <a:extLst>
              <a:ext uri="{FF2B5EF4-FFF2-40B4-BE49-F238E27FC236}">
                <a16:creationId xmlns:a16="http://schemas.microsoft.com/office/drawing/2014/main" id="{1E1EED27-14E8-6776-E546-3309A226786A}"/>
              </a:ext>
            </a:extLst>
          </p:cNvPr>
          <p:cNvSpPr txBox="1"/>
          <p:nvPr/>
        </p:nvSpPr>
        <p:spPr>
          <a:xfrm>
            <a:off x="4676570" y="4315157"/>
            <a:ext cx="1588288" cy="6517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kern="0" spc="100" dirty="0">
                <a:ln w="3175">
                  <a:noFill/>
                </a:ln>
                <a:solidFill>
                  <a:srgbClr val="0070C0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b="1" kern="0" spc="100" dirty="0">
                <a:ln w="3175">
                  <a:noFill/>
                </a:ln>
                <a:solidFill>
                  <a:srgbClr val="0070C0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雨天中止</a:t>
            </a:r>
            <a:endParaRPr kumimoji="1" lang="ja-JP" altLang="en-US" sz="800" b="1" i="0" u="none" strike="noStrike" kern="0" cap="none" spc="100" normalizeH="0" baseline="0" noProof="0" dirty="0">
              <a:ln w="3175">
                <a:noFill/>
              </a:ln>
              <a:solidFill>
                <a:srgbClr val="0070C0"/>
              </a:solidFill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7C3133B1-DEB0-2C38-61A5-CF8A499E0AE0}"/>
              </a:ext>
            </a:extLst>
          </p:cNvPr>
          <p:cNvSpPr/>
          <p:nvPr/>
        </p:nvSpPr>
        <p:spPr>
          <a:xfrm>
            <a:off x="242859" y="6603180"/>
            <a:ext cx="3260330" cy="11117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83">
            <a:extLst>
              <a:ext uri="{FF2B5EF4-FFF2-40B4-BE49-F238E27FC236}">
                <a16:creationId xmlns:a16="http://schemas.microsoft.com/office/drawing/2014/main" id="{5A049875-946C-0451-422A-4BD281BB9114}"/>
              </a:ext>
            </a:extLst>
          </p:cNvPr>
          <p:cNvSpPr txBox="1"/>
          <p:nvPr/>
        </p:nvSpPr>
        <p:spPr>
          <a:xfrm>
            <a:off x="284753" y="6441961"/>
            <a:ext cx="2029549" cy="6517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kern="0" spc="100" dirty="0">
                <a:ln w="3175">
                  <a:noFill/>
                </a:ln>
                <a:solidFill>
                  <a:srgbClr val="FF6699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ビンゴ大会</a:t>
            </a:r>
            <a:endParaRPr kumimoji="1" lang="en-US" altLang="ja-JP" sz="1400" b="1" kern="0" spc="100" dirty="0">
              <a:ln w="3175">
                <a:noFill/>
              </a:ln>
              <a:solidFill>
                <a:srgbClr val="FF6699"/>
              </a:solidFill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83">
            <a:extLst>
              <a:ext uri="{FF2B5EF4-FFF2-40B4-BE49-F238E27FC236}">
                <a16:creationId xmlns:a16="http://schemas.microsoft.com/office/drawing/2014/main" id="{BB67A0E2-0CD5-A746-763A-3389A9DBB11F}"/>
              </a:ext>
            </a:extLst>
          </p:cNvPr>
          <p:cNvSpPr txBox="1"/>
          <p:nvPr/>
        </p:nvSpPr>
        <p:spPr>
          <a:xfrm>
            <a:off x="333563" y="6891583"/>
            <a:ext cx="3136338" cy="9470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　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12:00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　 員  先着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　ハズレなし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  　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※11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～カードを配布します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参加費  無料</a:t>
            </a:r>
            <a:endParaRPr kumimoji="1" lang="en-US" altLang="ja-JP" sz="10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テキスト ボックス 83">
            <a:extLst>
              <a:ext uri="{FF2B5EF4-FFF2-40B4-BE49-F238E27FC236}">
                <a16:creationId xmlns:a16="http://schemas.microsoft.com/office/drawing/2014/main" id="{5413CDBF-0D90-D312-EB53-A64A7C42A6E6}"/>
              </a:ext>
            </a:extLst>
          </p:cNvPr>
          <p:cNvSpPr txBox="1"/>
          <p:nvPr/>
        </p:nvSpPr>
        <p:spPr>
          <a:xfrm>
            <a:off x="1278361" y="6623527"/>
            <a:ext cx="1588288" cy="3337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kern="0" spc="100" dirty="0">
                <a:ln w="3175">
                  <a:noFill/>
                </a:ln>
                <a:solidFill>
                  <a:srgbClr val="0070C0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b="1" kern="0" spc="100" dirty="0">
                <a:ln w="3175">
                  <a:noFill/>
                </a:ln>
                <a:solidFill>
                  <a:srgbClr val="0070C0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雨天中止</a:t>
            </a:r>
            <a:endParaRPr kumimoji="1" lang="ja-JP" altLang="en-US" sz="800" b="1" i="0" u="none" strike="noStrike" kern="0" cap="none" spc="100" normalizeH="0" baseline="0" noProof="0" dirty="0">
              <a:ln w="3175">
                <a:noFill/>
              </a:ln>
              <a:solidFill>
                <a:srgbClr val="0070C0"/>
              </a:solidFill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テキスト ボックス 83">
            <a:extLst>
              <a:ext uri="{FF2B5EF4-FFF2-40B4-BE49-F238E27FC236}">
                <a16:creationId xmlns:a16="http://schemas.microsoft.com/office/drawing/2014/main" id="{EF0399D9-0773-D096-4210-D8B38D39D243}"/>
              </a:ext>
            </a:extLst>
          </p:cNvPr>
          <p:cNvSpPr txBox="1"/>
          <p:nvPr/>
        </p:nvSpPr>
        <p:spPr>
          <a:xfrm>
            <a:off x="301786" y="8130033"/>
            <a:ext cx="1540418" cy="221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kern="0" spc="100" dirty="0">
                <a:ln w="3175">
                  <a:noFill/>
                </a:ln>
                <a:solidFill>
                  <a:schemeClr val="accent1"/>
                </a:solidFill>
                <a:effectLst>
                  <a:glow>
                    <a:schemeClr val="bg1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kumimoji="1" lang="ja-JP" altLang="en-US" sz="800" b="1" kern="0" spc="100" dirty="0">
                <a:ln w="3175">
                  <a:noFill/>
                </a:ln>
                <a:solidFill>
                  <a:schemeClr val="accent1"/>
                </a:solidFill>
                <a:effectLst>
                  <a:glow>
                    <a:schemeClr val="bg1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雨天中止</a:t>
            </a:r>
            <a:endParaRPr kumimoji="1" lang="ja-JP" altLang="en-US" sz="800" b="1" i="0" u="none" strike="noStrike" kern="0" cap="none" spc="100" normalizeH="0" baseline="0" noProof="0" dirty="0">
              <a:ln w="3175">
                <a:noFill/>
              </a:ln>
              <a:solidFill>
                <a:schemeClr val="accent1"/>
              </a:solidFill>
              <a:effectLst>
                <a:glow>
                  <a:schemeClr val="bg1"/>
                </a:glow>
              </a:effectLst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7" name="テキスト ボックス 83">
            <a:extLst>
              <a:ext uri="{FF2B5EF4-FFF2-40B4-BE49-F238E27FC236}">
                <a16:creationId xmlns:a16="http://schemas.microsoft.com/office/drawing/2014/main" id="{90C4B0D2-D113-B57B-0326-9D0C132861A3}"/>
              </a:ext>
            </a:extLst>
          </p:cNvPr>
          <p:cNvSpPr txBox="1"/>
          <p:nvPr/>
        </p:nvSpPr>
        <p:spPr>
          <a:xfrm>
            <a:off x="4947085" y="4224980"/>
            <a:ext cx="2016696" cy="3509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雨天中止は</a:t>
            </a:r>
            <a:r>
              <a:rPr kumimoji="1" lang="en-US" altLang="ja-JP" sz="8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8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でお知らせします</a:t>
            </a:r>
            <a:endParaRPr kumimoji="1" lang="en-US" altLang="ja-JP" sz="8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83">
            <a:extLst>
              <a:ext uri="{FF2B5EF4-FFF2-40B4-BE49-F238E27FC236}">
                <a16:creationId xmlns:a16="http://schemas.microsoft.com/office/drawing/2014/main" id="{B80BB65E-1022-1DED-161B-BB00BC51487A}"/>
              </a:ext>
            </a:extLst>
          </p:cNvPr>
          <p:cNvSpPr txBox="1"/>
          <p:nvPr/>
        </p:nvSpPr>
        <p:spPr>
          <a:xfrm>
            <a:off x="2773452" y="5250478"/>
            <a:ext cx="706661" cy="3509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</a:t>
            </a:r>
            <a:endParaRPr kumimoji="1" lang="en-US" altLang="ja-JP" sz="8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テキスト ボックス 83">
            <a:extLst>
              <a:ext uri="{FF2B5EF4-FFF2-40B4-BE49-F238E27FC236}">
                <a16:creationId xmlns:a16="http://schemas.microsoft.com/office/drawing/2014/main" id="{2BE036C8-AE28-2E2E-A21D-DF0A44A4A07C}"/>
              </a:ext>
            </a:extLst>
          </p:cNvPr>
          <p:cNvSpPr txBox="1"/>
          <p:nvPr/>
        </p:nvSpPr>
        <p:spPr>
          <a:xfrm>
            <a:off x="5945522" y="6068078"/>
            <a:ext cx="710800" cy="3509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</a:t>
            </a:r>
            <a:endParaRPr kumimoji="1" lang="en-US" altLang="ja-JP" sz="8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83">
            <a:extLst>
              <a:ext uri="{FF2B5EF4-FFF2-40B4-BE49-F238E27FC236}">
                <a16:creationId xmlns:a16="http://schemas.microsoft.com/office/drawing/2014/main" id="{6C0E2E8B-3A7A-9D81-4848-3B1B1FE751CE}"/>
              </a:ext>
            </a:extLst>
          </p:cNvPr>
          <p:cNvSpPr txBox="1"/>
          <p:nvPr/>
        </p:nvSpPr>
        <p:spPr>
          <a:xfrm>
            <a:off x="3644862" y="5881375"/>
            <a:ext cx="2383086" cy="6517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kern="0" spc="100" dirty="0">
                <a:ln w="3175">
                  <a:noFill/>
                </a:ln>
                <a:solidFill>
                  <a:srgbClr val="FF6699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ミニバラを使った</a:t>
            </a:r>
            <a:endParaRPr kumimoji="1" lang="en-US" altLang="ja-JP" sz="1400" b="1" kern="0" spc="100" dirty="0">
              <a:ln w="3175">
                <a:noFill/>
              </a:ln>
              <a:solidFill>
                <a:srgbClr val="FF6699"/>
              </a:solidFill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100" normalizeH="0" baseline="0" noProof="0" dirty="0">
                <a:ln w="3175">
                  <a:noFill/>
                </a:ln>
                <a:solidFill>
                  <a:srgbClr val="FF6699"/>
                </a:solidFill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寄せ植えワークショップ</a:t>
            </a:r>
          </a:p>
        </p:txBody>
      </p:sp>
      <p:sp>
        <p:nvSpPr>
          <p:cNvPr id="18" name="テキスト ボックス 83">
            <a:extLst>
              <a:ext uri="{FF2B5EF4-FFF2-40B4-BE49-F238E27FC236}">
                <a16:creationId xmlns:a16="http://schemas.microsoft.com/office/drawing/2014/main" id="{25783526-F760-1113-8B4D-D462D2E41818}"/>
              </a:ext>
            </a:extLst>
          </p:cNvPr>
          <p:cNvSpPr txBox="1"/>
          <p:nvPr/>
        </p:nvSpPr>
        <p:spPr>
          <a:xfrm>
            <a:off x="3641860" y="6566195"/>
            <a:ext cx="3848413" cy="14516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　　き  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13:30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</a:p>
          <a:p>
            <a:pPr defTabSz="914400">
              <a:lnSpc>
                <a:spcPts val="1400"/>
              </a:lnSpc>
              <a:defRPr/>
            </a:pP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　 師　　 遠藤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雅徳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（北陸園芸）</a:t>
            </a:r>
            <a:endParaRPr kumimoji="1" lang="en-US" altLang="ja-JP" sz="10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ts val="1400"/>
              </a:lnSpc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   員　　 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名（先着順）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参加費　   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3,000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もちもの　 作業しやすい服装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手袋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園芸ばさみ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　こまつ電子申請サービスにて受付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0" name="テキスト ボックス 83">
            <a:extLst>
              <a:ext uri="{FF2B5EF4-FFF2-40B4-BE49-F238E27FC236}">
                <a16:creationId xmlns:a16="http://schemas.microsoft.com/office/drawing/2014/main" id="{0EBD5BC9-1FA9-DC96-B120-FC6CECE7DDDE}"/>
              </a:ext>
            </a:extLst>
          </p:cNvPr>
          <p:cNvSpPr txBox="1"/>
          <p:nvPr/>
        </p:nvSpPr>
        <p:spPr>
          <a:xfrm>
            <a:off x="4007334" y="6397654"/>
            <a:ext cx="1934949" cy="2116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0" spc="100" dirty="0">
                <a:ln w="3175">
                  <a:noFill/>
                </a:ln>
                <a:solidFill>
                  <a:srgbClr val="0070C0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kern="0" spc="100" dirty="0">
                <a:ln w="3175">
                  <a:noFill/>
                </a:ln>
                <a:solidFill>
                  <a:srgbClr val="0070C0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雨天時は弁慶スタジアム会議室</a:t>
            </a:r>
            <a:endParaRPr kumimoji="1" lang="en-US" altLang="ja-JP" sz="800" kern="0" spc="100" dirty="0">
              <a:ln w="3175">
                <a:noFill/>
              </a:ln>
              <a:solidFill>
                <a:srgbClr val="0070C0"/>
              </a:solidFill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782535E-518E-CFA5-A22C-92E93C27F61F}"/>
              </a:ext>
            </a:extLst>
          </p:cNvPr>
          <p:cNvSpPr/>
          <p:nvPr/>
        </p:nvSpPr>
        <p:spPr>
          <a:xfrm>
            <a:off x="212039" y="4400461"/>
            <a:ext cx="3260330" cy="206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83">
            <a:extLst>
              <a:ext uri="{FF2B5EF4-FFF2-40B4-BE49-F238E27FC236}">
                <a16:creationId xmlns:a16="http://schemas.microsoft.com/office/drawing/2014/main" id="{E723E5D8-4B21-3607-9B30-422252E8A6FB}"/>
              </a:ext>
            </a:extLst>
          </p:cNvPr>
          <p:cNvSpPr txBox="1"/>
          <p:nvPr/>
        </p:nvSpPr>
        <p:spPr>
          <a:xfrm>
            <a:off x="281756" y="4323226"/>
            <a:ext cx="3073779" cy="692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100" normalizeH="0" baseline="0" noProof="0" dirty="0">
                <a:ln w="3175">
                  <a:noFill/>
                </a:ln>
                <a:solidFill>
                  <a:srgbClr val="FF6699"/>
                </a:solidFill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オープンガーデンへ</a:t>
            </a:r>
            <a:r>
              <a:rPr kumimoji="1" lang="ja-JP" altLang="en-US" sz="1400" b="1" kern="0" spc="100" dirty="0">
                <a:ln w="3175">
                  <a:noFill/>
                </a:ln>
                <a:solidFill>
                  <a:srgbClr val="FF6699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出掛けよう</a:t>
            </a:r>
            <a:r>
              <a:rPr kumimoji="1" lang="ja-JP" altLang="en-US" sz="1400" b="1" i="0" u="none" strike="noStrike" kern="0" cap="none" spc="100" normalizeH="0" baseline="0" noProof="0" dirty="0">
                <a:ln w="3175">
                  <a:noFill/>
                </a:ln>
                <a:solidFill>
                  <a:srgbClr val="FF6699"/>
                </a:solidFill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en-US" altLang="ja-JP" sz="1400" b="1" i="0" u="none" strike="noStrike" kern="0" cap="none" spc="100" normalizeH="0" baseline="0" noProof="0" dirty="0">
              <a:ln w="3175">
                <a:noFill/>
              </a:ln>
              <a:solidFill>
                <a:srgbClr val="FF6699"/>
              </a:solidFill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kern="0" spc="100" dirty="0">
                <a:ln w="3175">
                  <a:noFill/>
                </a:ln>
                <a:solidFill>
                  <a:srgbClr val="FF6699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バラ鑑賞ツアー</a:t>
            </a:r>
            <a:endParaRPr kumimoji="1" lang="ja-JP" altLang="en-US" sz="1400" b="1" i="0" u="none" strike="noStrike" kern="0" cap="none" spc="100" normalizeH="0" baseline="0" noProof="0" dirty="0">
              <a:ln w="3175">
                <a:noFill/>
              </a:ln>
              <a:solidFill>
                <a:srgbClr val="FF6699"/>
              </a:solidFill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83">
            <a:extLst>
              <a:ext uri="{FF2B5EF4-FFF2-40B4-BE49-F238E27FC236}">
                <a16:creationId xmlns:a16="http://schemas.microsoft.com/office/drawing/2014/main" id="{6587FBE0-48AB-FBE3-70B6-1EF2939170E6}"/>
              </a:ext>
            </a:extLst>
          </p:cNvPr>
          <p:cNvSpPr txBox="1"/>
          <p:nvPr/>
        </p:nvSpPr>
        <p:spPr>
          <a:xfrm>
            <a:off x="311671" y="4927793"/>
            <a:ext cx="3156424" cy="1646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   容 　バラが素敵な市内のオープンガーデン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 　  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か所をバスでめぐります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   き 　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回目　　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9:00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11:00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集合場所 バラ園横テント前集合</a:t>
            </a:r>
            <a:endParaRPr kumimoji="1" lang="en-US" altLang="ja-JP" sz="10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　 員　  各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名（先着順）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参加費　  無料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　令和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時から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　　こまつ電子申請サービスにて受付開始    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979D2F-DB59-74B6-DD8A-91C687E7393F}"/>
              </a:ext>
            </a:extLst>
          </p:cNvPr>
          <p:cNvSpPr/>
          <p:nvPr/>
        </p:nvSpPr>
        <p:spPr>
          <a:xfrm>
            <a:off x="8541610" y="4685153"/>
            <a:ext cx="505881" cy="505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83">
            <a:extLst>
              <a:ext uri="{FF2B5EF4-FFF2-40B4-BE49-F238E27FC236}">
                <a16:creationId xmlns:a16="http://schemas.microsoft.com/office/drawing/2014/main" id="{6D08EC41-9642-7B4B-E55D-EE6A9D331F37}"/>
              </a:ext>
            </a:extLst>
          </p:cNvPr>
          <p:cNvSpPr txBox="1"/>
          <p:nvPr/>
        </p:nvSpPr>
        <p:spPr>
          <a:xfrm>
            <a:off x="1644032" y="4500426"/>
            <a:ext cx="1588288" cy="6517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kern="0" spc="100" dirty="0">
                <a:ln w="3175">
                  <a:noFill/>
                </a:ln>
                <a:solidFill>
                  <a:schemeClr val="accent5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b="1" kern="0" spc="100" dirty="0">
                <a:ln w="3175">
                  <a:noFill/>
                </a:ln>
                <a:solidFill>
                  <a:schemeClr val="accent5"/>
                </a:solidFill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雨天決行</a:t>
            </a:r>
            <a:endParaRPr kumimoji="1" lang="ja-JP" altLang="en-US" sz="800" b="1" i="0" u="none" strike="noStrike" kern="0" cap="none" spc="100" normalizeH="0" baseline="0" noProof="0" dirty="0">
              <a:ln w="3175">
                <a:noFill/>
              </a:ln>
              <a:solidFill>
                <a:schemeClr val="accent5"/>
              </a:solidFill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5916C692-EEC6-4461-8DDA-A415E180CF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8" y="4039065"/>
            <a:ext cx="333004" cy="297000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B2CA20C9-72EF-4010-B2C5-9974554A89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26" y="3900569"/>
            <a:ext cx="567521" cy="499892"/>
          </a:xfrm>
          <a:prstGeom prst="rect">
            <a:avLst/>
          </a:prstGeom>
        </p:spPr>
      </p:pic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7DB26E7-EFBE-FB83-5069-0C4D294EF156}"/>
              </a:ext>
            </a:extLst>
          </p:cNvPr>
          <p:cNvSpPr/>
          <p:nvPr/>
        </p:nvSpPr>
        <p:spPr>
          <a:xfrm>
            <a:off x="8794551" y="7264645"/>
            <a:ext cx="693644" cy="693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625E46A4-983F-719B-770C-93A69BFFCA64}"/>
              </a:ext>
            </a:extLst>
          </p:cNvPr>
          <p:cNvGrpSpPr/>
          <p:nvPr/>
        </p:nvGrpSpPr>
        <p:grpSpPr>
          <a:xfrm>
            <a:off x="302345" y="9389214"/>
            <a:ext cx="6690684" cy="604612"/>
            <a:chOff x="104853" y="9322660"/>
            <a:chExt cx="7374472" cy="604612"/>
          </a:xfrm>
        </p:grpSpPr>
        <p:sp>
          <p:nvSpPr>
            <p:cNvPr id="74" name="テキスト ボックス 19">
              <a:extLst>
                <a:ext uri="{FF2B5EF4-FFF2-40B4-BE49-F238E27FC236}">
                  <a16:creationId xmlns:a16="http://schemas.microsoft.com/office/drawing/2014/main" id="{7A9F680C-D18B-371D-A2E6-11869A4AD144}"/>
                </a:ext>
              </a:extLst>
            </p:cNvPr>
            <p:cNvSpPr txBox="1"/>
            <p:nvPr/>
          </p:nvSpPr>
          <p:spPr>
            <a:xfrm>
              <a:off x="104853" y="9550527"/>
              <a:ext cx="7361664" cy="37674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kumimoji="1" lang="ja-JP" altLang="en-US" sz="1200" b="1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共　催： </a:t>
              </a:r>
              <a:r>
                <a:rPr kumimoji="1" lang="ja-JP" altLang="en-US" sz="1200" b="1" i="0" u="none" strike="noStrike" kern="0" cap="none" spc="1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（公財）小松市まちづくり市民財団，　小松友好バラ園友の会</a:t>
              </a:r>
              <a:r>
                <a:rPr kumimoji="1" lang="en-US" altLang="ja-JP" sz="1200" b="1" i="0" u="none" strike="noStrike" kern="0" cap="none" spc="1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0" cap="none" spc="1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40" name="テキスト ボックス 19">
              <a:extLst>
                <a:ext uri="{FF2B5EF4-FFF2-40B4-BE49-F238E27FC236}">
                  <a16:creationId xmlns:a16="http://schemas.microsoft.com/office/drawing/2014/main" id="{8BEF9EE8-B3DE-469C-8927-91E082EA2142}"/>
                </a:ext>
              </a:extLst>
            </p:cNvPr>
            <p:cNvSpPr txBox="1"/>
            <p:nvPr/>
          </p:nvSpPr>
          <p:spPr>
            <a:xfrm>
              <a:off x="117661" y="9322660"/>
              <a:ext cx="7361664" cy="27620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kumimoji="1" lang="ja-JP" altLang="en-US" sz="1200" b="1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主　催： </a:t>
              </a:r>
              <a:r>
                <a:rPr kumimoji="1" lang="ja-JP" altLang="en-US" sz="1200" b="1" u="none" strike="noStrike" kern="0" cap="none" spc="1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小松市　</a:t>
              </a:r>
              <a:r>
                <a:rPr kumimoji="1" lang="ja-JP" altLang="en-US" sz="12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緑花公園課　</a:t>
              </a:r>
              <a:r>
                <a:rPr kumimoji="1" lang="zh-TW" altLang="en-US" sz="10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〒</a:t>
              </a:r>
              <a:r>
                <a:rPr kumimoji="1" lang="en-US" altLang="zh-TW" sz="10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923-8650</a:t>
              </a:r>
              <a:r>
                <a:rPr kumimoji="1" lang="zh-TW" altLang="en-US" sz="10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小松市小馬出町</a:t>
              </a:r>
              <a:r>
                <a:rPr kumimoji="1" lang="en-US" altLang="zh-TW" sz="10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91</a:t>
              </a:r>
              <a:r>
                <a:rPr kumimoji="1" lang="zh-TW" altLang="en-US" sz="10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番地</a:t>
              </a:r>
              <a:r>
                <a:rPr kumimoji="1" lang="ja-JP" altLang="en-US" sz="10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en-US" altLang="zh-TW" sz="10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TEL:</a:t>
              </a:r>
              <a:r>
                <a:rPr kumimoji="1" lang="en-US" altLang="ja-JP" sz="10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0761</a:t>
              </a:r>
              <a:r>
                <a:rPr kumimoji="1" lang="ja-JP" altLang="en-US" sz="10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ｰ</a:t>
              </a:r>
              <a:r>
                <a:rPr kumimoji="1" lang="en-US" altLang="ja-JP" sz="1000" b="1" kern="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24-8102</a:t>
              </a:r>
              <a:endParaRPr kumimoji="1" lang="en-US" altLang="ja-JP" sz="1000" b="1" i="0" u="none" strike="noStrike" kern="0" cap="none" spc="1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0" cap="none" spc="1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1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</p:grpSp>
      <p:sp>
        <p:nvSpPr>
          <p:cNvPr id="8" name="テキスト ボックス 83">
            <a:extLst>
              <a:ext uri="{FF2B5EF4-FFF2-40B4-BE49-F238E27FC236}">
                <a16:creationId xmlns:a16="http://schemas.microsoft.com/office/drawing/2014/main" id="{3FDDD61E-997A-71D4-1B7A-ACAA8EDE8BD6}"/>
              </a:ext>
            </a:extLst>
          </p:cNvPr>
          <p:cNvSpPr txBox="1"/>
          <p:nvPr/>
        </p:nvSpPr>
        <p:spPr>
          <a:xfrm>
            <a:off x="5935455" y="8414911"/>
            <a:ext cx="886355" cy="3509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i="0" u="none" strike="noStrike" kern="0" cap="none" spc="100" normalizeH="0" baseline="0" noProof="0" dirty="0" smtClean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イベント</a:t>
            </a:r>
            <a:r>
              <a:rPr kumimoji="1" lang="en-US" altLang="ja-JP" sz="900" i="0" u="none" strike="noStrike" kern="0" cap="none" spc="100" normalizeH="0" baseline="0" noProof="0" dirty="0" smtClean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</a:t>
            </a:r>
            <a:r>
              <a:rPr kumimoji="1" lang="ja-JP" altLang="en-US" sz="900" i="0" u="none" strike="noStrike" kern="0" cap="none" spc="100" normalizeH="0" baseline="0" noProof="0" dirty="0" smtClean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Ｐ</a:t>
            </a:r>
            <a:endParaRPr kumimoji="1" lang="en-US" altLang="ja-JP" sz="900" i="0" u="none" strike="noStrike" kern="0" cap="none" spc="100" normalizeH="0" baseline="0" noProof="0" dirty="0">
              <a:ln w="3175">
                <a:noFill/>
              </a:ln>
              <a:effectLst>
                <a:glow>
                  <a:schemeClr val="bg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テキスト ボックス 83">
            <a:extLst>
              <a:ext uri="{FF2B5EF4-FFF2-40B4-BE49-F238E27FC236}">
                <a16:creationId xmlns:a16="http://schemas.microsoft.com/office/drawing/2014/main" id="{9483DD6E-581F-8D6E-3926-4080696F9EE4}"/>
              </a:ext>
            </a:extLst>
          </p:cNvPr>
          <p:cNvSpPr txBox="1"/>
          <p:nvPr/>
        </p:nvSpPr>
        <p:spPr>
          <a:xfrm>
            <a:off x="890005" y="5252639"/>
            <a:ext cx="2194684" cy="4630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２回目　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kumimoji="1" lang="en-US" altLang="ja-JP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:00</a:t>
            </a:r>
            <a:r>
              <a:rPr kumimoji="1" lang="ja-JP" altLang="en-US" sz="1000" kern="0" spc="10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sz="1000" i="0" u="none" strike="noStrike" kern="0" cap="none" spc="100" normalizeH="0" baseline="0" noProof="0" dirty="0">
                <a:ln w="3175"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:00</a:t>
            </a:r>
            <a:endParaRPr kumimoji="1" lang="en-US" altLang="ja-JP" sz="1000" kern="0" spc="100" dirty="0">
              <a:ln w="3175">
                <a:noFill/>
              </a:ln>
              <a:effectLst>
                <a:glow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8" name="テキスト ボックス 83">
            <a:extLst>
              <a:ext uri="{FF2B5EF4-FFF2-40B4-BE49-F238E27FC236}">
                <a16:creationId xmlns:a16="http://schemas.microsoft.com/office/drawing/2014/main" id="{AE23A653-EB4F-8794-BD58-833424956AEC}"/>
              </a:ext>
            </a:extLst>
          </p:cNvPr>
          <p:cNvSpPr txBox="1"/>
          <p:nvPr/>
        </p:nvSpPr>
        <p:spPr>
          <a:xfrm>
            <a:off x="2097019" y="406412"/>
            <a:ext cx="760118" cy="4636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kern="0" spc="10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期間</a:t>
            </a:r>
            <a:endParaRPr kumimoji="1" lang="ja-JP" altLang="en-US" sz="1200" b="1" i="0" u="none" strike="noStrike" kern="0" cap="none" spc="100" normalizeH="0" baseline="0" noProof="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14300">
                  <a:schemeClr val="bg1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1" name="テキスト ボックス 83">
            <a:extLst>
              <a:ext uri="{FF2B5EF4-FFF2-40B4-BE49-F238E27FC236}">
                <a16:creationId xmlns:a16="http://schemas.microsoft.com/office/drawing/2014/main" id="{8D0FFF1F-A0F9-ECDA-C2CE-EDE78182DFAB}"/>
              </a:ext>
            </a:extLst>
          </p:cNvPr>
          <p:cNvSpPr txBox="1"/>
          <p:nvPr/>
        </p:nvSpPr>
        <p:spPr>
          <a:xfrm>
            <a:off x="2482362" y="208073"/>
            <a:ext cx="3852604" cy="9993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kern="0" spc="1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kumimoji="1" lang="ja-JP" altLang="en-US" sz="2400" b="1" kern="0" spc="1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2400" b="1" kern="0" spc="1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kumimoji="1" lang="ja-JP" altLang="en-US" sz="2400" b="1" kern="0" spc="1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日（金）～</a:t>
            </a:r>
            <a:r>
              <a:rPr kumimoji="1" lang="en-US" altLang="ja-JP" sz="2400" b="1" kern="0" spc="1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31</a:t>
            </a:r>
            <a:r>
              <a:rPr kumimoji="1" lang="ja-JP" altLang="en-US" sz="2400" b="1" kern="0" spc="1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日（日）</a:t>
            </a:r>
            <a:r>
              <a:rPr kumimoji="1" lang="ja-JP" altLang="en-US" sz="2400" b="1" i="0" u="none" strike="noStrike" kern="0" cap="none" spc="100" normalizeH="0" baseline="0" noProof="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</a:p>
        </p:txBody>
      </p:sp>
      <p:sp>
        <p:nvSpPr>
          <p:cNvPr id="83" name="テキスト ボックス 83">
            <a:extLst>
              <a:ext uri="{FF2B5EF4-FFF2-40B4-BE49-F238E27FC236}">
                <a16:creationId xmlns:a16="http://schemas.microsoft.com/office/drawing/2014/main" id="{C5701347-EEBE-3BFF-395F-53A757292B49}"/>
              </a:ext>
            </a:extLst>
          </p:cNvPr>
          <p:cNvSpPr txBox="1"/>
          <p:nvPr/>
        </p:nvSpPr>
        <p:spPr>
          <a:xfrm>
            <a:off x="2954484" y="3041101"/>
            <a:ext cx="3981274" cy="4636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kern="0" spc="10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約</a:t>
            </a:r>
            <a:r>
              <a:rPr kumimoji="1" lang="en-US" altLang="ja-JP" sz="1200" b="1" kern="0" spc="10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1,400</a:t>
            </a:r>
            <a:r>
              <a:rPr kumimoji="1" lang="ja-JP" altLang="en-US" sz="1200" b="1" kern="0" spc="10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本のバラが皆さまのお越しをおまちしています</a:t>
            </a:r>
            <a:endParaRPr kumimoji="1" lang="ja-JP" altLang="en-US" sz="1200" b="1" i="0" u="none" strike="noStrike" kern="0" cap="none" spc="100" normalizeH="0" baseline="0" noProof="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14300">
                  <a:schemeClr val="bg1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83">
            <a:extLst>
              <a:ext uri="{FF2B5EF4-FFF2-40B4-BE49-F238E27FC236}">
                <a16:creationId xmlns:a16="http://schemas.microsoft.com/office/drawing/2014/main" id="{97B0837C-E105-360C-6ACD-A5F3FDF7DD80}"/>
              </a:ext>
            </a:extLst>
          </p:cNvPr>
          <p:cNvSpPr txBox="1"/>
          <p:nvPr/>
        </p:nvSpPr>
        <p:spPr>
          <a:xfrm>
            <a:off x="3819369" y="3263446"/>
            <a:ext cx="3852604" cy="9993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100" normalizeH="0" baseline="0" noProof="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小松運動公園バラ園 </a:t>
            </a:r>
            <a:endParaRPr kumimoji="1" lang="en-US" altLang="ja-JP" sz="2400" b="1" i="0" u="none" strike="noStrike" kern="0" cap="none" spc="100" normalizeH="0" baseline="0" noProof="0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14300">
                  <a:schemeClr val="bg1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0" cap="none" spc="100" normalizeH="0" baseline="0" noProof="0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14300">
                  <a:schemeClr val="bg1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テキスト ボックス 83">
            <a:extLst>
              <a:ext uri="{FF2B5EF4-FFF2-40B4-BE49-F238E27FC236}">
                <a16:creationId xmlns:a16="http://schemas.microsoft.com/office/drawing/2014/main" id="{8996F77D-4E6E-F637-B92F-9D07EFD11DDE}"/>
              </a:ext>
            </a:extLst>
          </p:cNvPr>
          <p:cNvSpPr txBox="1"/>
          <p:nvPr/>
        </p:nvSpPr>
        <p:spPr>
          <a:xfrm>
            <a:off x="3434869" y="3426444"/>
            <a:ext cx="760118" cy="4636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0" cap="none" spc="10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会場</a:t>
            </a:r>
          </a:p>
        </p:txBody>
      </p:sp>
      <p:sp>
        <p:nvSpPr>
          <p:cNvPr id="26" name="テキスト ボックス 83">
            <a:extLst>
              <a:ext uri="{FF2B5EF4-FFF2-40B4-BE49-F238E27FC236}">
                <a16:creationId xmlns:a16="http://schemas.microsoft.com/office/drawing/2014/main" id="{62BF4069-B688-DEDC-EA04-2AAF9A5861AD}"/>
              </a:ext>
            </a:extLst>
          </p:cNvPr>
          <p:cNvSpPr txBox="1"/>
          <p:nvPr/>
        </p:nvSpPr>
        <p:spPr>
          <a:xfrm>
            <a:off x="4711942" y="3589210"/>
            <a:ext cx="3852604" cy="9993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kern="0" spc="1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（小松市末広町</a:t>
            </a:r>
            <a:r>
              <a:rPr kumimoji="1" lang="en-US" altLang="ja-JP" sz="1400" b="1" kern="0" spc="1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1400" b="1" kern="0" spc="10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番地）</a:t>
            </a:r>
            <a:r>
              <a:rPr kumimoji="1" lang="ja-JP" altLang="en-US" sz="1400" b="1" i="0" u="none" strike="noStrike" kern="0" cap="none" spc="100" normalizeH="0" baseline="0" noProof="0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14300">
                    <a:schemeClr val="bg1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endParaRPr kumimoji="1" lang="en-US" altLang="ja-JP" sz="1400" b="1" i="0" u="none" strike="noStrike" kern="0" cap="none" spc="100" normalizeH="0" baseline="0" noProof="0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14300">
                  <a:schemeClr val="bg1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0" cap="none" spc="100" normalizeH="0" baseline="0" noProof="0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14300">
                  <a:schemeClr val="bg1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32FF900B-BF62-8D71-0C1E-D86D456EAD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62" y="5409814"/>
            <a:ext cx="564073" cy="564073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F7574DD1-BDB5-1964-B4CA-000B231D746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87" y="6268968"/>
            <a:ext cx="550030" cy="55003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177CF6FC-BFCA-5B17-FA49-E548B3BEB22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08" y="8616096"/>
            <a:ext cx="722915" cy="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5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</TotalTime>
  <Words>407</Words>
  <Application>Microsoft Office PowerPoint</Application>
  <PresentationFormat>A4 210 x 297 mm</PresentationFormat>
  <Paragraphs>60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Aptos</vt:lpstr>
      <vt:lpstr>Aptos Display</vt:lpstr>
      <vt:lpstr>BIZ UDPゴシック</vt:lpstr>
      <vt:lpstr>BIZ UDP明朝 Medium</vt:lpstr>
      <vt:lpstr>BIZ UDゴシック</vt:lpstr>
      <vt:lpstr>HGP創英角ｺﾞｼｯｸUB</vt:lpstr>
      <vt:lpstr>HGP明朝E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番 愛実</dc:creator>
  <cp:lastModifiedBy>緑花公園センター</cp:lastModifiedBy>
  <cp:revision>21</cp:revision>
  <cp:lastPrinted>2026-04-14T07:00:33Z</cp:lastPrinted>
  <dcterms:created xsi:type="dcterms:W3CDTF">2026-01-16T00:18:02Z</dcterms:created>
  <dcterms:modified xsi:type="dcterms:W3CDTF">2026-04-14T07:01:09Z</dcterms:modified>
</cp:coreProperties>
</file>